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73" r:id="rId5"/>
    <p:sldId id="275" r:id="rId6"/>
    <p:sldId id="277" r:id="rId7"/>
    <p:sldId id="280" r:id="rId8"/>
    <p:sldId id="282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83" r:id="rId21"/>
    <p:sldId id="276" r:id="rId22"/>
    <p:sldId id="274" r:id="rId23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EB2"/>
    <a:srgbClr val="753F2D"/>
    <a:srgbClr val="5E3324"/>
    <a:srgbClr val="8A4C34"/>
    <a:srgbClr val="815550"/>
    <a:srgbClr val="A3573E"/>
    <a:srgbClr val="E7E6E6"/>
    <a:srgbClr val="C28D6D"/>
    <a:srgbClr val="D2986F"/>
    <a:srgbClr val="33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27"/>
  </p:normalViewPr>
  <p:slideViewPr>
    <p:cSldViewPr snapToGrid="0">
      <p:cViewPr varScale="1">
        <p:scale>
          <a:sx n="82" d="100"/>
          <a:sy n="82" d="100"/>
        </p:scale>
        <p:origin x="221" y="72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384739-269E-E1F1-8ABC-69E6FF0B24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E762C-8F56-4D66-7FDD-AEC906335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68699-2479-4C0A-8A94-0691180AD90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1BBEC-2A52-4B1C-EAC4-F2506E89EF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E0FC2-0147-D8D1-D79B-AFEA881A33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931F5-0986-448A-BDF9-01DB80712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6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5/28/2024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747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0" r:id="rId4"/>
    <p:sldLayoutId id="2147483661" r:id="rId5"/>
    <p:sldLayoutId id="2147483665" r:id="rId6"/>
    <p:sldLayoutId id="2147483662" r:id="rId7"/>
    <p:sldLayoutId id="2147483664" r:id="rId8"/>
    <p:sldLayoutId id="2147483663" r:id="rId9"/>
    <p:sldLayoutId id="2147483652" r:id="rId10"/>
    <p:sldLayoutId id="2147483666" r:id="rId11"/>
    <p:sldLayoutId id="2147483658" r:id="rId12"/>
    <p:sldLayoutId id="2147483654" r:id="rId13"/>
    <p:sldLayoutId id="2147483655" r:id="rId14"/>
    <p:sldLayoutId id="2147483656" r:id="rId15"/>
    <p:sldLayoutId id="2147483657" r:id="rId1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linkedin.com/in/harshrana457/" TargetMode="External"/><Relationship Id="rId7" Type="http://schemas.openxmlformats.org/officeDocument/2006/relationships/image" Target="../media/image16.svg"/><Relationship Id="rId2" Type="http://schemas.openxmlformats.org/officeDocument/2006/relationships/hyperlink" Target="mailto:harshrana457@gmail.co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576" y="1346200"/>
            <a:ext cx="9690847" cy="2387600"/>
          </a:xfrm>
        </p:spPr>
        <p:txBody>
          <a:bodyPr>
            <a:noAutofit/>
          </a:bodyPr>
          <a:lstStyle/>
          <a:p>
            <a:pPr algn="ctr"/>
            <a:r>
              <a:rPr lang="en-US" sz="4000" b="1" i="1" u="sng" dirty="0">
                <a:latin typeface="ui-sans-serif"/>
              </a:rPr>
              <a:t>INTERNSHIP STUDIO</a:t>
            </a:r>
            <a:br>
              <a:rPr lang="en-US" sz="2800" b="1" i="1" u="sng" dirty="0">
                <a:latin typeface="ui-sans-serif"/>
              </a:rPr>
            </a:br>
            <a:br>
              <a:rPr lang="en-US" sz="2800" b="1" i="1" u="sng" dirty="0">
                <a:latin typeface="ui-sans-serif"/>
              </a:rPr>
            </a:br>
            <a:r>
              <a:rPr lang="en-US" sz="2800" b="1" i="1" u="sng" dirty="0">
                <a:latin typeface="ui-sans-serif"/>
              </a:rPr>
              <a:t>internship for ethical hacking </a:t>
            </a:r>
            <a:br>
              <a:rPr lang="en-US" sz="2800" b="1" i="1" u="sng" dirty="0">
                <a:latin typeface="ui-sans-serif"/>
              </a:rPr>
            </a:br>
            <a:br>
              <a:rPr lang="en-US" sz="2800" b="1" i="1" u="sng" dirty="0">
                <a:latin typeface="ui-sans-serif"/>
              </a:rPr>
            </a:br>
            <a:r>
              <a:rPr lang="en-US" sz="2800" b="1" i="1" u="sng" dirty="0">
                <a:latin typeface="ui-sans-serif"/>
              </a:rPr>
              <a:t>task – 2   </a:t>
            </a:r>
            <a:endParaRPr lang="en-US" sz="4800" u="sng" dirty="0">
              <a:latin typeface="ui-sans-serif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ui-sans-serif"/>
              </a:rPr>
              <a:t>Harsh Rana</a:t>
            </a:r>
            <a:endParaRPr lang="en-PK" dirty="0"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F24ED8-1EE0-1C8A-4479-0A51E436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B632E-9A5B-2874-D1FA-369E2279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10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EF78C-7490-DAD4-0CA2-F447FCA28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7B85B-0131-591C-B2B2-6DA68C4D9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11</a:t>
            </a:fld>
            <a:endParaRPr lang="en-US" noProof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9537504-D45F-88EC-DD66-296C45F8F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02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3C138-26B8-2C93-C6F3-E681FEFB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12</a:t>
            </a:fld>
            <a:endParaRPr lang="en-US" noProof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B36A8D-C533-B1CC-334E-643A82DE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7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985BB-0F03-F729-A8C4-FE8EB5C6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13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3FCBA-B0F8-C0C1-C842-F473FF44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7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011CB6-17C4-08BE-52CA-6C89D485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203BA-76D4-B963-A2C3-3C7E5CC1D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7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0D384-73E9-9D09-E0C7-1CB7107C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15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51CF4-7F1B-40D8-CEED-4ECCD63C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46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76A29-AEBF-4EA9-36D1-7C810836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16</a:t>
            </a:fld>
            <a:endParaRPr lang="en-US" noProof="0"/>
          </a:p>
        </p:txBody>
      </p:sp>
      <p:pic>
        <p:nvPicPr>
          <p:cNvPr id="6" name="internshipstudio task 2 (2)">
            <a:hlinkClick r:id="" action="ppaction://media"/>
            <a:extLst>
              <a:ext uri="{FF2B5EF4-FFF2-40B4-BE49-F238E27FC236}">
                <a16:creationId xmlns:a16="http://schemas.microsoft.com/office/drawing/2014/main" id="{7A41CC9A-25B1-E3BC-0688-0025D2598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44070"/>
            <a:ext cx="12192000" cy="6113929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55E66-CDD1-89B2-8822-0392BE6701AE}"/>
              </a:ext>
            </a:extLst>
          </p:cNvPr>
          <p:cNvSpPr txBox="1"/>
          <p:nvPr/>
        </p:nvSpPr>
        <p:spPr>
          <a:xfrm>
            <a:off x="277906" y="208079"/>
            <a:ext cx="5202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u="sng" dirty="0">
                <a:latin typeface="ui-sans-serif"/>
              </a:rPr>
              <a:t>SCREEN RECORDING DEMONSTRATION:</a:t>
            </a:r>
          </a:p>
        </p:txBody>
      </p:sp>
    </p:spTree>
    <p:extLst>
      <p:ext uri="{BB962C8B-B14F-4D97-AF65-F5344CB8AC3E}">
        <p14:creationId xmlns:p14="http://schemas.microsoft.com/office/powerpoint/2010/main" val="265919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85805-79DB-07ED-6BDE-11B8962D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>
                <a:latin typeface="ui-sans-serif"/>
              </a:rPr>
              <a:t>IMPACT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E68DE-3756-7E72-3F5A-34338BB3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17</a:t>
            </a:fld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519FC019-9278-DA0A-70B2-3807CFDD3F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504" y="2988296"/>
            <a:ext cx="9965884" cy="3567952"/>
          </a:xfrm>
        </p:spPr>
        <p:txBody>
          <a:bodyPr/>
          <a:lstStyle/>
          <a:p>
            <a:pPr algn="just"/>
            <a:r>
              <a:rPr lang="en-US" b="1" i="1" dirty="0">
                <a:latin typeface="ui-sans-serif"/>
              </a:rPr>
              <a:t>Execution of arbitrary JavaScript code in the context of other users' sessions.</a:t>
            </a:r>
          </a:p>
          <a:p>
            <a:pPr algn="just"/>
            <a:r>
              <a:rPr lang="en-US" b="1" i="1" dirty="0">
                <a:latin typeface="ui-sans-serif"/>
              </a:rPr>
              <a:t>Potential for session hijacking, allowing attackers to take control of user accounts.</a:t>
            </a:r>
          </a:p>
          <a:p>
            <a:pPr algn="just"/>
            <a:r>
              <a:rPr lang="en-US" b="1" i="1" dirty="0">
                <a:latin typeface="ui-sans-serif"/>
              </a:rPr>
              <a:t>Theft of sensitive information such as cookies, personal data, and login credentials.</a:t>
            </a:r>
          </a:p>
          <a:p>
            <a:pPr algn="just"/>
            <a:r>
              <a:rPr lang="en-US" b="1" i="1" dirty="0">
                <a:latin typeface="ui-sans-serif"/>
              </a:rPr>
              <a:t>Possibility of redirecting users to malicious websites.</a:t>
            </a:r>
          </a:p>
          <a:p>
            <a:pPr algn="just"/>
            <a:r>
              <a:rPr lang="en-US" b="1" i="1" dirty="0">
                <a:latin typeface="ui-sans-serif"/>
              </a:rPr>
              <a:t>Manipulation of website content, leading to misinformation or defacement.</a:t>
            </a:r>
            <a:endParaRPr lang="en-IN" b="1" i="1" dirty="0"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476614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5C01-2837-2D71-254F-BAEEC669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F41ED-5729-1B31-0C04-21385523D7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672" y="2925329"/>
            <a:ext cx="10309412" cy="2955518"/>
          </a:xfrm>
        </p:spPr>
        <p:txBody>
          <a:bodyPr/>
          <a:lstStyle/>
          <a:p>
            <a:r>
              <a:rPr lang="en-US" sz="1700" i="1" dirty="0">
                <a:latin typeface="ui-sans-serif"/>
              </a:rPr>
              <a:t>Implement proper input validation to ensure only safe inputs are processed.</a:t>
            </a:r>
          </a:p>
          <a:p>
            <a:r>
              <a:rPr lang="en-US" sz="1700" i="1" dirty="0">
                <a:latin typeface="ui-sans-serif"/>
              </a:rPr>
              <a:t>Apply output encoding to user-generated content before rendering it in the browser.</a:t>
            </a:r>
          </a:p>
          <a:p>
            <a:r>
              <a:rPr lang="en-US" sz="1700" i="1" dirty="0">
                <a:latin typeface="ui-sans-serif"/>
              </a:rPr>
              <a:t>Use Content Security Policy (CSP) headers to restrict the sources from which scripts can be executed.</a:t>
            </a:r>
          </a:p>
          <a:p>
            <a:r>
              <a:rPr lang="en-US" sz="1700" i="1" dirty="0">
                <a:latin typeface="ui-sans-serif"/>
              </a:rPr>
              <a:t>Regularly update and patch web applications to fix known vulnerabilities.</a:t>
            </a:r>
          </a:p>
          <a:p>
            <a:r>
              <a:rPr lang="en-US" sz="1700" i="1" dirty="0">
                <a:latin typeface="ui-sans-serif"/>
              </a:rPr>
              <a:t>Conduct regular security assessments and vulnerability scans to identify and address potential security issues.</a:t>
            </a:r>
          </a:p>
          <a:p>
            <a:r>
              <a:rPr lang="en-US" sz="1700" i="1" dirty="0">
                <a:latin typeface="ui-sans-serif"/>
              </a:rPr>
              <a:t>Educate developers on secure coding practices to prevent the introduction of XSS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3274647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4AE1-C6FD-2EFB-79A7-7C9A6C85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B47C1-128E-60DF-5281-30C3EFCAB3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48256"/>
          </a:xfrm>
        </p:spPr>
        <p:txBody>
          <a:bodyPr/>
          <a:lstStyle/>
          <a:p>
            <a:r>
              <a:rPr lang="en-US" dirty="0"/>
              <a:t>Harsh Rana</a:t>
            </a:r>
          </a:p>
          <a:p>
            <a:pPr lvl="1"/>
            <a:r>
              <a:rPr lang="en-US" dirty="0"/>
              <a:t>     +91 7016200490</a:t>
            </a:r>
          </a:p>
          <a:p>
            <a:pPr lvl="1"/>
            <a:r>
              <a:rPr lang="en-US" dirty="0"/>
              <a:t>     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harshrana457@gmail.com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      </a:t>
            </a:r>
            <a:r>
              <a:rPr lang="en-US" b="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Graphic 4" descr="Speaker phone with solid fill">
            <a:extLst>
              <a:ext uri="{FF2B5EF4-FFF2-40B4-BE49-F238E27FC236}">
                <a16:creationId xmlns:a16="http://schemas.microsoft.com/office/drawing/2014/main" id="{E147C408-1E9B-A2C6-795E-D4D5B510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7056" y="3954780"/>
            <a:ext cx="457200" cy="457200"/>
          </a:xfrm>
          <a:prstGeom prst="rect">
            <a:avLst/>
          </a:prstGeom>
        </p:spPr>
      </p:pic>
      <p:pic>
        <p:nvPicPr>
          <p:cNvPr id="14" name="Graphic 13" descr="Email with solid fill">
            <a:extLst>
              <a:ext uri="{FF2B5EF4-FFF2-40B4-BE49-F238E27FC236}">
                <a16:creationId xmlns:a16="http://schemas.microsoft.com/office/drawing/2014/main" id="{1F662303-EF69-D195-3165-867031445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7056" y="4411980"/>
            <a:ext cx="457200" cy="457200"/>
          </a:xfrm>
          <a:prstGeom prst="rect">
            <a:avLst/>
          </a:prstGeom>
        </p:spPr>
      </p:pic>
      <p:pic>
        <p:nvPicPr>
          <p:cNvPr id="16" name="Picture 15" descr="A blue square with black letters&#10;&#10;Description automatically generated">
            <a:extLst>
              <a:ext uri="{FF2B5EF4-FFF2-40B4-BE49-F238E27FC236}">
                <a16:creationId xmlns:a16="http://schemas.microsoft.com/office/drawing/2014/main" id="{4DFE14C2-6A7C-7730-E6AC-9B092ACCE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7056" y="4946410"/>
            <a:ext cx="457200" cy="4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103A-7E0F-A503-491C-874CA2A1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ui-sans-serif"/>
              </a:rPr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85CC1-CC9E-26A5-C05A-E64ABEDD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A49E4-DCE3-62DE-B6D1-539EBFFF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i="1" dirty="0">
                <a:latin typeface="ui-sans-serif"/>
              </a:rPr>
              <a:t>An XSS (Cross-Site Scripting) vulnerability was identified on the </a:t>
            </a:r>
            <a:r>
              <a:rPr lang="en-US" sz="2000" i="1" dirty="0">
                <a:latin typeface="ui-sans-serif"/>
                <a:hlinkClick r:id="rId2"/>
              </a:rPr>
              <a:t>http://testasp.vulnweb.com/</a:t>
            </a:r>
            <a:r>
              <a:rPr lang="en-US" sz="2000" i="1" dirty="0">
                <a:latin typeface="ui-sans-serif"/>
              </a:rPr>
              <a:t> website. This vulnerability allows attackers to inject and execute arbitrary JavaScript code, potentially leading to session hijacking, data theft, or other malicious activities.</a:t>
            </a:r>
          </a:p>
        </p:txBody>
      </p:sp>
    </p:spTree>
    <p:extLst>
      <p:ext uri="{BB962C8B-B14F-4D97-AF65-F5344CB8AC3E}">
        <p14:creationId xmlns:p14="http://schemas.microsoft.com/office/powerpoint/2010/main" val="355179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E3D-CB39-03D2-545F-52830247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ui-sans-serif"/>
              </a:rPr>
              <a:t>Vulnerability Details: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19D6C7A-A7F7-E063-9A09-611D1FB1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EF4D35-9BD6-00FC-A23D-DCE50F2F20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766" y="3052390"/>
            <a:ext cx="7862046" cy="2129210"/>
          </a:xfrm>
        </p:spPr>
        <p:txBody>
          <a:bodyPr/>
          <a:lstStyle/>
          <a:p>
            <a:pPr algn="just"/>
            <a:r>
              <a:rPr lang="en-US" sz="1800" b="1" i="1" dirty="0">
                <a:latin typeface="ui-sans-serif"/>
              </a:rPr>
              <a:t>Vulnerability Type</a:t>
            </a:r>
            <a:r>
              <a:rPr lang="en-US" sz="1800" i="1" dirty="0">
                <a:latin typeface="ui-sans-serif"/>
              </a:rPr>
              <a:t>: Cross-Site Scripting (XSS)</a:t>
            </a:r>
          </a:p>
          <a:p>
            <a:pPr algn="just"/>
            <a:r>
              <a:rPr lang="en-US" sz="1800" b="1" i="1" dirty="0">
                <a:latin typeface="ui-sans-serif"/>
              </a:rPr>
              <a:t>Affected Component</a:t>
            </a:r>
            <a:r>
              <a:rPr lang="en-US" sz="1800" i="1" dirty="0">
                <a:latin typeface="ui-sans-serif"/>
              </a:rPr>
              <a:t>: Search functionality</a:t>
            </a:r>
          </a:p>
          <a:p>
            <a:pPr algn="just"/>
            <a:r>
              <a:rPr lang="en-US" sz="1800" b="1" i="1" dirty="0">
                <a:latin typeface="ui-sans-serif"/>
              </a:rPr>
              <a:t>Vulnerable Parameter</a:t>
            </a:r>
            <a:r>
              <a:rPr lang="en-US" sz="1800" i="1" dirty="0">
                <a:latin typeface="ui-sans-serif"/>
              </a:rPr>
              <a:t>: tfSearch</a:t>
            </a:r>
          </a:p>
          <a:p>
            <a:pPr algn="just"/>
            <a:r>
              <a:rPr lang="en-US" sz="1800" b="1" i="1" dirty="0">
                <a:latin typeface="ui-sans-serif"/>
              </a:rPr>
              <a:t>Attack Vector</a:t>
            </a:r>
            <a:r>
              <a:rPr lang="en-US" sz="1800" i="1" dirty="0">
                <a:latin typeface="ui-sans-serif"/>
              </a:rPr>
              <a:t>: Remote</a:t>
            </a:r>
          </a:p>
          <a:p>
            <a:pPr algn="just"/>
            <a:r>
              <a:rPr lang="en-US" sz="1800" b="1" i="1" dirty="0">
                <a:latin typeface="ui-sans-serif"/>
              </a:rPr>
              <a:t>Impact</a:t>
            </a:r>
            <a:r>
              <a:rPr lang="en-US" sz="1800" i="1" dirty="0">
                <a:latin typeface="ui-sans-serif"/>
              </a:rPr>
              <a:t>: High</a:t>
            </a:r>
          </a:p>
        </p:txBody>
      </p:sp>
    </p:spTree>
    <p:extLst>
      <p:ext uri="{BB962C8B-B14F-4D97-AF65-F5344CB8AC3E}">
        <p14:creationId xmlns:p14="http://schemas.microsoft.com/office/powerpoint/2010/main" val="397919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93CE-9363-72CB-FD40-73A65C0D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65" y="1822681"/>
            <a:ext cx="4094717" cy="2449001"/>
          </a:xfrm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u="sng" dirty="0">
                <a:latin typeface="ui-sans-serif"/>
              </a:rPr>
              <a:t>Steps to Reproduce: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B0BAE21-4E4A-BE6E-EE84-D535446B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E2C9851-6A19-8DEB-0E58-6B9661368D68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3853543" y="1406043"/>
            <a:ext cx="7763069" cy="42106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Configure Firefox to use Burp Suite as a proxy.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Visit http://testasp.vulnweb.com/ in Firefox.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Intercept the request using Burp Suite.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Enter `&lt;script&gt;alert(1)&lt;/script&gt;` in the search box and submit the request.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Forward the response to Intruder in Burp Suite.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Set the injection point to the search parameter and input XSS payloads.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Begin the attack in Intruder.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Check for successful XSS payload execution in the responses.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Render the response in the browser to verify the payload execution.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sans-serif"/>
              </a:rPr>
              <a:t>Record successful XSS payload, vulnerable parameter, and steps to reproduce.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39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10AA-DDBA-D5A2-A34D-69E2167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576" y="277468"/>
            <a:ext cx="8552015" cy="704088"/>
          </a:xfrm>
        </p:spPr>
        <p:txBody>
          <a:bodyPr/>
          <a:lstStyle/>
          <a:p>
            <a:r>
              <a:rPr lang="en-US" sz="4000" u="sng" dirty="0"/>
              <a:t>Proof of Concept (PoC):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804E48-D44D-C8A3-0944-D8913675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E5BF9B-9329-33DC-9A67-38D02E042999}"/>
              </a:ext>
            </a:extLst>
          </p:cNvPr>
          <p:cNvSpPr txBox="1"/>
          <p:nvPr/>
        </p:nvSpPr>
        <p:spPr>
          <a:xfrm>
            <a:off x="83817" y="1219201"/>
            <a:ext cx="200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SCREENSHOTS: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035C548A-9218-B356-DDDE-16F5587B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5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0EA7A-1242-8A3B-D413-795602BE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FA92BE8-0C8F-10F1-0DBF-30F1A618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E8893-8DF7-3E5C-86DD-B4227D87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7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ABD7E-05FF-FB1C-ABD2-7A78058F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8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A0A9D-8253-5C9A-ABD0-432DB326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8</a:t>
            </a:fld>
            <a:endParaRPr lang="en-US" noProof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854341-B986-C274-C148-680CBA6D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4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A6360-9098-5C17-63EB-9452C63D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9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69FF0-9471-8ADD-94C3-EADF78AF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78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3" id="{548E155F-A436-4869-AA06-37335B2050B4}" vid="{0EDDC63E-FF1F-4E31-B8F2-45C944B9C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CF51A7-9108-45AF-AF64-7A03A8DEEF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66A1098-79A7-47E8-8A61-8CB2B72760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5FA367-1CF2-4EC2-949E-D7EB334E59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132</TotalTime>
  <Words>404</Words>
  <Application>Microsoft Office PowerPoint</Application>
  <PresentationFormat>Widescreen</PresentationFormat>
  <Paragraphs>62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ui-sans-serif</vt:lpstr>
      <vt:lpstr>Office Theme</vt:lpstr>
      <vt:lpstr>INTERNSHIP STUDIO  internship for ethical hacking   task – 2   </vt:lpstr>
      <vt:lpstr>SUMMARY</vt:lpstr>
      <vt:lpstr>Vulnerability Details:</vt:lpstr>
      <vt:lpstr>Steps to Reproduce:</vt:lpstr>
      <vt:lpstr>Proof of Concept (PoC):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IMPACT</vt:lpstr>
      <vt:lpstr>MITIGATIONS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STUDIO  internship for ethical hacking   task – 2</dc:title>
  <dc:creator>Harsh Rana</dc:creator>
  <cp:lastModifiedBy>Harsh Rana</cp:lastModifiedBy>
  <cp:revision>1</cp:revision>
  <dcterms:created xsi:type="dcterms:W3CDTF">2024-05-28T14:57:24Z</dcterms:created>
  <dcterms:modified xsi:type="dcterms:W3CDTF">2024-05-28T17:10:18Z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